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7" r:id="rId32"/>
    <p:sldId id="288" r:id="rId33"/>
    <p:sldId id="286" r:id="rId34"/>
    <p:sldId id="28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26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70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79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898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941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118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397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26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496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444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496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42F4-8E3B-4B4C-9354-9EACE4B35609}" type="datetimeFigureOut">
              <a:rPr lang="pl-PL" smtClean="0"/>
              <a:t>2010-01-13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1DAE0-86F1-4806-83F5-497F455577E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989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5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Transformata Fouriera</a:t>
            </a:r>
            <a:endParaRPr lang="pl-PL" b="1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i="1" dirty="0" smtClean="0">
                <a:solidFill>
                  <a:schemeClr val="tx1"/>
                </a:solidFill>
              </a:rPr>
              <a:t>Sylwia Kołoda</a:t>
            </a:r>
          </a:p>
          <a:p>
            <a:r>
              <a:rPr lang="pl-PL" i="1" dirty="0" smtClean="0">
                <a:solidFill>
                  <a:schemeClr val="tx1"/>
                </a:solidFill>
              </a:rPr>
              <a:t>Magdalena Pacek</a:t>
            </a:r>
          </a:p>
          <a:p>
            <a:r>
              <a:rPr lang="pl-PL" i="1" dirty="0" smtClean="0">
                <a:solidFill>
                  <a:schemeClr val="tx1"/>
                </a:solidFill>
              </a:rPr>
              <a:t>Krzysztof Kolago</a:t>
            </a:r>
            <a:endParaRPr lang="pl-PL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78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3140968"/>
            <a:ext cx="8229600" cy="3024336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19008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Dla </a:t>
            </a:r>
            <a:r>
              <a:rPr lang="pl-PL" sz="2600" i="1" dirty="0" smtClean="0"/>
              <a:t>N</a:t>
            </a:r>
            <a:r>
              <a:rPr lang="pl-PL" sz="2600" dirty="0" smtClean="0"/>
              <a:t>-elementowego ciągu      </a:t>
            </a:r>
            <a:r>
              <a:rPr lang="pl-PL" sz="2600" b="1" i="1" dirty="0" smtClean="0"/>
              <a:t>dyskretną transformatę Fouriera</a:t>
            </a:r>
            <a:r>
              <a:rPr lang="pl-PL" sz="2600" dirty="0" smtClean="0"/>
              <a:t> definiujemy następująco: </a:t>
            </a:r>
            <a:endParaRPr lang="pl-PL" sz="2600" dirty="0"/>
          </a:p>
        </p:txBody>
      </p:sp>
      <p:sp>
        <p:nvSpPr>
          <p:cNvPr id="7" name="Rectangle 6"/>
          <p:cNvSpPr/>
          <p:nvPr/>
        </p:nvSpPr>
        <p:spPr>
          <a:xfrm>
            <a:off x="467544" y="3140968"/>
            <a:ext cx="8229600" cy="43204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>
              <a:alpha val="75000"/>
            </a:srgbClr>
          </a:solidFill>
          <a:ln w="28575"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140968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Definicja</a:t>
            </a:r>
            <a:endParaRPr lang="pl-PL" sz="2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8864" y="260648"/>
            <a:ext cx="822960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Ponieważ w praktyce w wyniku pomiarów otrzymujemy dane o charakterze dyskretnym, a nie ciągłym, konieczne jest zdefiniowanie dyskretnego odpowiednika ciągłej transformaty Fouriera (zastępuje się całkę poprzez sumę):</a:t>
            </a:r>
            <a:endParaRPr lang="pl-PL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887272"/>
            <a:ext cx="7254845" cy="99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/>
          <a:srcRect l="26783" t="37252" r="67262" b="26383"/>
          <a:stretch/>
        </p:blipFill>
        <p:spPr>
          <a:xfrm>
            <a:off x="4572048" y="3861088"/>
            <a:ext cx="432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51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7" grpId="0" animBg="1"/>
      <p:bldP spid="5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20162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Liczenie DFT z definicji: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772816"/>
            <a:ext cx="7254845" cy="99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52" y="3284984"/>
            <a:ext cx="1933044" cy="234000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446856" y="2924944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l-PL" sz="2800" dirty="0" smtClean="0"/>
              <a:t>gdzie                      to próbki sygnału,  wymagało             (w latach 60-tych) tak ogromnych mocy obliczeniowych, że maszyny z tego okresu ograniczały użycie tego algorytmu. </a:t>
            </a:r>
            <a:endParaRPr 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330014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Rok 1965 przyniósł </a:t>
            </a:r>
            <a:r>
              <a:rPr lang="pl-PL" sz="2800" dirty="0" smtClean="0"/>
              <a:t>rewolucję. </a:t>
            </a:r>
            <a:r>
              <a:rPr lang="pl-PL" sz="2800" dirty="0"/>
              <a:t>J. Cooley i J</a:t>
            </a:r>
            <a:r>
              <a:rPr lang="pl-PL" sz="2800" dirty="0" smtClean="0"/>
              <a:t>. Tuckey </a:t>
            </a:r>
            <a:r>
              <a:rPr lang="pl-PL" sz="2800" dirty="0"/>
              <a:t>opublikowali pracę pod </a:t>
            </a:r>
            <a:r>
              <a:rPr lang="pl-PL" sz="2800" dirty="0" smtClean="0"/>
              <a:t>tytułem „</a:t>
            </a:r>
            <a:r>
              <a:rPr lang="pl-PL" sz="2800" i="1" dirty="0"/>
              <a:t>An Algorithm for the machine computation of complex Fourier series</a:t>
            </a:r>
            <a:r>
              <a:rPr lang="pl-PL" sz="2800" dirty="0" smtClean="0"/>
              <a:t>”,          </a:t>
            </a:r>
            <a:r>
              <a:rPr lang="pl-PL" sz="2800" dirty="0"/>
              <a:t>w której  opracowali szybszy  algorytm liczenia dyskretnej transformaty Fouriera powszechnie znany jako szybka transformata Fouriera (ang.  FFT – </a:t>
            </a:r>
            <a:r>
              <a:rPr lang="pl-PL" sz="2800" i="1" dirty="0"/>
              <a:t>Fast </a:t>
            </a:r>
            <a:r>
              <a:rPr lang="pl-PL" sz="2800" i="1" dirty="0" smtClean="0"/>
              <a:t>Fourier Transform</a:t>
            </a:r>
            <a:r>
              <a:rPr lang="pl-PL" sz="2800" dirty="0" smtClean="0"/>
              <a:t>).</a:t>
            </a:r>
            <a:endParaRPr lang="pl-PL" sz="2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284205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340768"/>
            <a:ext cx="8229600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dirty="0"/>
              <a:t> FFT jest to DFT ze zmniejszoną liczbą niezbędnych operacji arytmetycznych. Celem FFT jest zmniejszenie długiego algorytmu obliczeniowego przez jego podział na krótsze i prostsze obliczenia DFT i skrócenie czasu obliczeń. Istnieją różne algorytmy FFT.</a:t>
            </a:r>
            <a:endParaRPr 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326419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W praktyce stosuje się </a:t>
            </a:r>
            <a:r>
              <a:rPr lang="pl-PL" sz="2600" dirty="0" smtClean="0"/>
              <a:t>bibliotekę </a:t>
            </a:r>
            <a:r>
              <a:rPr lang="pl-PL" sz="2600" b="1" dirty="0"/>
              <a:t>FFTW </a:t>
            </a:r>
            <a:r>
              <a:rPr lang="pl-PL" sz="2600" dirty="0"/>
              <a:t>(</a:t>
            </a:r>
            <a:r>
              <a:rPr lang="pl-PL" sz="2600" i="1" dirty="0"/>
              <a:t>Fastest Fourier Transform in the West</a:t>
            </a:r>
            <a:r>
              <a:rPr lang="pl-PL" sz="2600" dirty="0" smtClean="0"/>
              <a:t>). </a:t>
            </a:r>
            <a:r>
              <a:rPr lang="pl-PL" sz="2600" dirty="0"/>
              <a:t>Jest  to bardzo szybka biblioteka transformat Fouriera. FFTW wykorzystuje poza standardowymi wariantami algorytmu FFT Cooley – Tukey’a (dobry dla potęg 2), również algorytmy przydatne dla dużych liczb pierwszych (takie jak algorytm FFT Rader’a oraz algorytm FFT Bluestein’a). FFTW jest biblioteką języka C, ale można jej używać także z Fortrana, C++ .</a:t>
            </a:r>
            <a:endParaRPr lang="pl-PL" sz="2600" dirty="0" smtClean="0"/>
          </a:p>
        </p:txBody>
      </p:sp>
    </p:spTree>
    <p:extLst>
      <p:ext uri="{BB962C8B-B14F-4D97-AF65-F5344CB8AC3E}">
        <p14:creationId xmlns:p14="http://schemas.microsoft.com/office/powerpoint/2010/main" val="197805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Najpopularniejszą wersją FFT jest FFT o podstawie 2</a:t>
            </a:r>
            <a:r>
              <a:rPr lang="pl-PL" sz="2600" dirty="0" smtClean="0"/>
              <a:t>. Algorytm </a:t>
            </a:r>
            <a:r>
              <a:rPr lang="pl-PL" sz="2600" dirty="0"/>
              <a:t>FFT o podstawie 2 jest bardzo efektywną procedurą wyznaczania DFT pod warunkiem, że rozmiar DFT będzie całkowitą potęgą liczby dwa. Dobrym podejściem jest dodanie wymaganej liczby próbek o wartościach zerowych do części końcowej ciągu danych czasowych, aby dopasować liczbę jego punktów do kolejnego rozmiaru FFT o podstawie 2.</a:t>
            </a:r>
          </a:p>
        </p:txBody>
      </p:sp>
    </p:spTree>
    <p:extLst>
      <p:ext uri="{BB962C8B-B14F-4D97-AF65-F5344CB8AC3E}">
        <p14:creationId xmlns:p14="http://schemas.microsoft.com/office/powerpoint/2010/main" val="380348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Algorytmy obliczające szybką transformatę Fouriera bazują na metodzie dziel i zwyciężaj rekurencyjnie. To znaczy dzielimy problem na  podproblemy o mniejszym rozmiarze, a  te rekurencyjnie znów dzielimy na mniejsze itd. </a:t>
            </a:r>
            <a:endParaRPr lang="pl-PL" sz="26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pl-PL" sz="26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Docierając do dostatecznie małych problemów rozwiązujemy je. Rozwiązanie początkowego problemu jest sumą rozwiązań podproblemów.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2121769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2060848"/>
            <a:ext cx="8229600" cy="309634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Algorytmy FFT dzielą </a:t>
            </a:r>
            <a:r>
              <a:rPr lang="pl-PL" sz="2600" i="1" dirty="0" smtClean="0"/>
              <a:t>N</a:t>
            </a:r>
            <a:r>
              <a:rPr lang="pl-PL" sz="2600" dirty="0" smtClean="0"/>
              <a:t>-punktowy </a:t>
            </a:r>
            <a:r>
              <a:rPr lang="pl-PL" sz="2600" dirty="0"/>
              <a:t>DFT na </a:t>
            </a:r>
            <a:r>
              <a:rPr lang="pl-PL" sz="2600" i="1" dirty="0" smtClean="0"/>
              <a:t>N</a:t>
            </a:r>
            <a:r>
              <a:rPr lang="pl-PL" sz="2600" dirty="0" smtClean="0"/>
              <a:t>/2-punktowy </a:t>
            </a:r>
            <a:r>
              <a:rPr lang="pl-PL" sz="2600" dirty="0"/>
              <a:t>DFT itd. Istnieją różne sposoby podziału </a:t>
            </a:r>
            <a:r>
              <a:rPr lang="pl-PL" sz="2600" i="1" dirty="0" smtClean="0"/>
              <a:t>N</a:t>
            </a:r>
            <a:r>
              <a:rPr lang="pl-PL" sz="2600" dirty="0" smtClean="0"/>
              <a:t>-punktowego </a:t>
            </a:r>
            <a:r>
              <a:rPr lang="pl-PL" sz="2600" dirty="0"/>
              <a:t>DFT na </a:t>
            </a:r>
            <a:r>
              <a:rPr lang="pl-PL" sz="2600" i="1" dirty="0" smtClean="0"/>
              <a:t>N</a:t>
            </a:r>
            <a:r>
              <a:rPr lang="pl-PL" sz="2600" dirty="0" smtClean="0"/>
              <a:t>/2-punktowe </a:t>
            </a:r>
            <a:r>
              <a:rPr lang="pl-PL" sz="2600" dirty="0"/>
              <a:t>DFT. Dwa najpopularniejsze z nich to </a:t>
            </a:r>
            <a:r>
              <a:rPr lang="pl-PL" sz="2600" dirty="0" smtClean="0"/>
              <a:t>DIT (ang. </a:t>
            </a:r>
            <a:r>
              <a:rPr lang="en-US" sz="2600" i="1" dirty="0"/>
              <a:t>Decimation In </a:t>
            </a:r>
            <a:r>
              <a:rPr lang="en-US" sz="2600" i="1" dirty="0" smtClean="0"/>
              <a:t>Time</a:t>
            </a:r>
            <a:r>
              <a:rPr lang="pl-PL" sz="2800" dirty="0" smtClean="0"/>
              <a:t>)</a:t>
            </a:r>
            <a:r>
              <a:rPr lang="pl-PL" sz="2600" dirty="0"/>
              <a:t> </a:t>
            </a:r>
            <a:r>
              <a:rPr lang="pl-PL" sz="2600" dirty="0" smtClean="0"/>
              <a:t>i DIF (ang. </a:t>
            </a:r>
            <a:r>
              <a:rPr lang="en-US" sz="2600" i="1" dirty="0"/>
              <a:t>Decimation In Frequency</a:t>
            </a:r>
            <a:r>
              <a:rPr lang="pl-PL" sz="2600" dirty="0" smtClean="0"/>
              <a:t>) </a:t>
            </a:r>
            <a:r>
              <a:rPr lang="pl-PL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94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 – Decimation In Time</a:t>
            </a:r>
            <a:r>
              <a:rPr lang="en-US" sz="2800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8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Czasowa</a:t>
            </a:r>
            <a:r>
              <a:rPr lang="pl-PL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):</a:t>
            </a:r>
            <a:endParaRPr lang="pl-PL" sz="2800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6856" y="1556792"/>
            <a:ext cx="8229600" cy="4104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O dekompozycja </a:t>
            </a:r>
            <a:r>
              <a:rPr lang="pl-PL" sz="2600" dirty="0"/>
              <a:t>z podziałem czasowym </a:t>
            </a:r>
            <a:r>
              <a:rPr lang="pl-PL" sz="2600" dirty="0" smtClean="0"/>
              <a:t>mówimy </a:t>
            </a:r>
            <a:r>
              <a:rPr lang="pl-PL" sz="2600" dirty="0"/>
              <a:t>wówczas, gdy podział (dekompozycja) </a:t>
            </a:r>
            <a:r>
              <a:rPr lang="pl-PL" sz="2600" i="1" dirty="0" smtClean="0"/>
              <a:t>N</a:t>
            </a:r>
            <a:r>
              <a:rPr lang="pl-PL" sz="2600" dirty="0"/>
              <a:t>-</a:t>
            </a:r>
            <a:r>
              <a:rPr lang="pl-PL" sz="2600" dirty="0" smtClean="0"/>
              <a:t>punktowego </a:t>
            </a:r>
            <a:r>
              <a:rPr lang="pl-PL" sz="2600" dirty="0"/>
              <a:t>DFT na dwa niezależne </a:t>
            </a:r>
            <a:r>
              <a:rPr lang="pl-PL" sz="2600" i="1" dirty="0" smtClean="0"/>
              <a:t>N</a:t>
            </a:r>
            <a:r>
              <a:rPr lang="pl-PL" sz="2600" dirty="0" smtClean="0"/>
              <a:t>/2-punktowe </a:t>
            </a:r>
            <a:r>
              <a:rPr lang="pl-PL" sz="2600" dirty="0"/>
              <a:t>DFT dotyczy sygnału </a:t>
            </a:r>
            <a:r>
              <a:rPr lang="pl-PL" sz="2600" dirty="0" smtClean="0"/>
              <a:t>wejściowego.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3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Aby </a:t>
            </a:r>
            <a:r>
              <a:rPr lang="pl-PL" sz="2600" dirty="0"/>
              <a:t>dokładnie zobaczyć, jak algorytm DIT FFT wyewoluował z DFT, wróćmy do równania dla </a:t>
            </a:r>
            <a:r>
              <a:rPr lang="pl-PL" sz="2600" i="1" dirty="0" smtClean="0"/>
              <a:t>N</a:t>
            </a:r>
            <a:r>
              <a:rPr lang="pl-PL" sz="2600" dirty="0" smtClean="0"/>
              <a:t>-punktowej </a:t>
            </a:r>
            <a:r>
              <a:rPr lang="pl-PL" sz="2600" dirty="0"/>
              <a:t>DFT</a:t>
            </a:r>
            <a:r>
              <a:rPr lang="pl-PL" sz="2600" dirty="0" smtClean="0"/>
              <a:t>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69930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 – Decimation In Time</a:t>
            </a:r>
            <a:r>
              <a:rPr lang="en-US" sz="2800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8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Czasowa</a:t>
            </a:r>
            <a:r>
              <a:rPr lang="pl-PL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):</a:t>
            </a:r>
            <a:endParaRPr lang="pl-PL" sz="2800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7827" y="1340768"/>
            <a:ext cx="7180557" cy="900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564904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Przyjmując </a:t>
            </a:r>
            <a:r>
              <a:rPr lang="pl-PL" sz="2600" dirty="0" smtClean="0"/>
              <a:t>oznaczenie                                 dostajemy:</a:t>
            </a:r>
            <a:endParaRPr lang="pl-PL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682" y="2780968"/>
            <a:ext cx="2046462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15" y="3465104"/>
            <a:ext cx="2438889" cy="9000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4653136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W dalszych obliczeniach wykorzystamy m.in. własności:</a:t>
            </a:r>
            <a:endParaRPr lang="pl-PL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83" y="5499280"/>
            <a:ext cx="5864237" cy="4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9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6642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Transformacja Fouriera</a:t>
            </a:r>
            <a:r>
              <a:rPr lang="pl-PL" sz="2600" dirty="0" smtClean="0"/>
              <a:t> rozkłada funkcję okresową na szereg funkcji okresowych tak, że uzyskana </a:t>
            </a:r>
            <a:r>
              <a:rPr lang="pl-PL" sz="2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transformata</a:t>
            </a:r>
            <a:r>
              <a:rPr lang="pl-PL" sz="2600" dirty="0" smtClean="0"/>
              <a:t> podaje w jaki sposób poszczególne częstotliwości składają się na pierwotną funkcję.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53519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 – Decimation In Time</a:t>
            </a:r>
            <a:r>
              <a:rPr lang="en-US" sz="2800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8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Czasowa</a:t>
            </a:r>
            <a:r>
              <a:rPr lang="pl-PL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):</a:t>
            </a:r>
            <a:endParaRPr lang="pl-PL" sz="2800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67544" y="2204864"/>
                <a:ext cx="8229600" cy="25202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pl-PL" sz="2600" dirty="0"/>
                  <a:t>Bezpośrednie wyprowadzenie FFT jest oparte na podziale ciągu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/>
                          </a:rPr>
                          <m:t>x</m:t>
                        </m:r>
                      </m:e>
                      <m:sub>
                        <m:r>
                          <a:rPr lang="pl-PL" sz="2600" i="1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pl-PL" sz="2600" dirty="0"/>
                  <a:t> danych wejściowych na dwie części, tj. na elementy indeksowane parzyście i nieparzyście; wtedy możemy podzielić równanie (1) na dwie części</a:t>
                </a:r>
                <a:r>
                  <a:rPr lang="pl-PL" sz="2600" dirty="0" smtClean="0"/>
                  <a:t>:</a:t>
                </a:r>
                <a:endParaRPr lang="pl-PL" sz="26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04864"/>
                <a:ext cx="8229600" cy="2520280"/>
              </a:xfrm>
              <a:prstGeom prst="rect">
                <a:avLst/>
              </a:prstGeom>
              <a:blipFill rotWithShape="1">
                <a:blip r:embed="rId3"/>
                <a:stretch>
                  <a:fillRect l="-1333" r="-2296" b="-1937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0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 – Decimation In Time</a:t>
            </a:r>
            <a:r>
              <a:rPr lang="en-US" sz="2800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8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Czasowa</a:t>
            </a:r>
            <a:r>
              <a:rPr lang="pl-PL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):</a:t>
            </a:r>
            <a:endParaRPr lang="pl-PL" sz="2800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111" y="1808920"/>
            <a:ext cx="8105329" cy="9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761" y="3177072"/>
            <a:ext cx="6382543" cy="9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8018" y="4545224"/>
            <a:ext cx="6124262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12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 – Decimation In Time</a:t>
            </a:r>
            <a:r>
              <a:rPr lang="en-US" sz="2800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8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Czasowa</a:t>
            </a:r>
            <a:r>
              <a:rPr lang="pl-PL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):</a:t>
            </a:r>
            <a:endParaRPr lang="pl-PL" sz="2800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864" y="1124744"/>
            <a:ext cx="8229600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A więc mamy teraz dwa sumowania o liczbie składników równej </a:t>
            </a:r>
            <a:r>
              <a:rPr lang="pl-PL" sz="2600" i="1" dirty="0"/>
              <a:t>N</a:t>
            </a:r>
            <a:r>
              <a:rPr lang="pl-PL" sz="2600" dirty="0"/>
              <a:t>/2, których wyniki rozważone łącznie dają nam </a:t>
            </a:r>
            <a:r>
              <a:rPr lang="pl-PL" sz="2600" i="1" dirty="0" smtClean="0"/>
              <a:t>N</a:t>
            </a:r>
            <a:r>
              <a:rPr lang="pl-PL" sz="2600" dirty="0" smtClean="0"/>
              <a:t>-punktową </a:t>
            </a:r>
            <a:r>
              <a:rPr lang="pl-PL" sz="2600" dirty="0"/>
              <a:t>DFT </a:t>
            </a:r>
            <a:r>
              <a:rPr lang="pl-PL" sz="2600" dirty="0" smtClean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Definiując                         oraz                            dostaniemy :</a:t>
            </a:r>
            <a:endParaRPr lang="pl-PL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12000"/>
            <a:ext cx="1391294" cy="21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05" y="3312000"/>
            <a:ext cx="1618479" cy="2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021" y="3861048"/>
            <a:ext cx="6176315" cy="9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4230" y="5049280"/>
            <a:ext cx="6192106" cy="9000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864" y="5885656"/>
            <a:ext cx="8229600" cy="711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a więc to </a:t>
            </a:r>
            <a:r>
              <a:rPr lang="pl-PL" sz="2600" dirty="0"/>
              <a:t>samo co w (1) , po zastąpieniu </a:t>
            </a:r>
            <a:r>
              <a:rPr lang="pl-PL" sz="2600" i="1" dirty="0"/>
              <a:t>N</a:t>
            </a:r>
            <a:r>
              <a:rPr lang="pl-PL" sz="2600" dirty="0"/>
              <a:t>/2 przez </a:t>
            </a:r>
            <a:r>
              <a:rPr lang="pl-PL" sz="2600" i="1" dirty="0"/>
              <a:t>N</a:t>
            </a:r>
            <a:r>
              <a:rPr lang="pl-PL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082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 – Decimation In Time</a:t>
            </a:r>
            <a:r>
              <a:rPr lang="en-US" sz="2800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8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Czasowa</a:t>
            </a:r>
            <a:r>
              <a:rPr lang="pl-PL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):</a:t>
            </a:r>
            <a:endParaRPr lang="pl-PL" sz="2800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8864" y="11247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Zatem:</a:t>
            </a:r>
            <a:endParaRPr lang="pl-PL" sz="2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816"/>
            <a:ext cx="6646295" cy="342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39552" y="220486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Natomiast wykorzystując                                          dostajemy:</a:t>
            </a:r>
            <a:endParaRPr lang="pl-PL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48880"/>
            <a:ext cx="2400000" cy="45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671" y="3249080"/>
            <a:ext cx="8677809" cy="90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59632" y="4581128"/>
            <a:ext cx="5905917" cy="90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81" y="6086128"/>
            <a:ext cx="5258735" cy="2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32656"/>
            <a:ext cx="8229600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 – Decimation In Time</a:t>
            </a:r>
            <a:r>
              <a:rPr lang="en-US" sz="2800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800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Czasowa</a:t>
            </a:r>
            <a:r>
              <a:rPr lang="pl-PL" sz="28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):</a:t>
            </a:r>
            <a:endParaRPr lang="pl-PL" sz="2800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24744"/>
            <a:ext cx="822960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Następujące </a:t>
            </a:r>
            <a:r>
              <a:rPr lang="pl-PL" sz="2600" dirty="0"/>
              <a:t>DFT dzielimy na kolejne DFT aż do osiągnięcia </a:t>
            </a:r>
            <a:r>
              <a:rPr lang="pl-PL" sz="2600" dirty="0" smtClean="0"/>
              <a:t>2-punktowych </a:t>
            </a:r>
            <a:r>
              <a:rPr lang="pl-PL" sz="2600" dirty="0"/>
              <a:t>DFT (założenie, że długość transformaty jest całkowitą potęgą 2). Tak zapisane DFT przedstawia się zwykle za pomocą grafu przepływu zwanego </a:t>
            </a:r>
            <a:r>
              <a:rPr lang="pl-PL" sz="2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motylkiem Cooley’a-Tukey’a</a:t>
            </a:r>
            <a:r>
              <a:rPr lang="pl-PL" sz="2600" dirty="0" smtClean="0"/>
              <a:t>:</a:t>
            </a:r>
            <a:endParaRPr lang="pl-PL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85224"/>
            <a:ext cx="4758843" cy="12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18864" y="5445224"/>
            <a:ext cx="8229600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Jest to podstawowa struktura DFT. Każda sekcja jest tworzona z kilku obliczeń motylkowych.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75880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568952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– </a:t>
            </a:r>
            <a:r>
              <a:rPr lang="en-US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Decimation In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Frequency</a:t>
            </a:r>
            <a:r>
              <a:rPr lang="pl-PL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Częstotilwościow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a):</a:t>
            </a:r>
            <a:endParaRPr lang="pl-PL" sz="2500" b="1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24744"/>
            <a:ext cx="8229600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600" dirty="0"/>
              <a:t>W algorytmie FFT można rozważać również podział sygnału wyjściowego. Jest to FFT z podziałem częstotliwościowym.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48662"/>
            <a:ext cx="5328490" cy="102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5" y="3933056"/>
            <a:ext cx="6873002" cy="102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5337320"/>
            <a:ext cx="8514945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18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568952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– </a:t>
            </a:r>
            <a:r>
              <a:rPr lang="en-US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Decimation In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Frequency</a:t>
            </a:r>
            <a:r>
              <a:rPr lang="pl-PL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Częstotilwościow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a):</a:t>
            </a:r>
            <a:endParaRPr lang="pl-PL" sz="2500" b="1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16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600" dirty="0" smtClean="0"/>
              <a:t>Dla             parzystego:</a:t>
            </a:r>
            <a:endParaRPr lang="pl-PL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1430800"/>
            <a:ext cx="160851" cy="1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6508212" cy="10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105080"/>
            <a:ext cx="8501577" cy="1044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47251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600" dirty="0" smtClean="0"/>
              <a:t>Definiując                         i                                        dostajemy:</a:t>
            </a:r>
            <a:endParaRPr lang="pl-PL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995208"/>
            <a:ext cx="1470062" cy="30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951" y="5013176"/>
            <a:ext cx="2523273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2334" y="5625360"/>
            <a:ext cx="7140106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4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568952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– </a:t>
            </a:r>
            <a:r>
              <a:rPr lang="en-US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Decimation In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Frequency</a:t>
            </a:r>
            <a:r>
              <a:rPr lang="pl-PL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Częstotilwościow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a):</a:t>
            </a:r>
            <a:endParaRPr lang="pl-PL" sz="2500" b="1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1600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600" dirty="0" smtClean="0"/>
              <a:t>Analogicznie dla             nieparzystego:</a:t>
            </a:r>
            <a:endParaRPr lang="pl-PL" sz="2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30800"/>
            <a:ext cx="160851" cy="1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950474"/>
            <a:ext cx="8159689" cy="10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148866"/>
            <a:ext cx="8501577" cy="95642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67544" y="4725144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l-PL" sz="2600" dirty="0" smtClean="0"/>
              <a:t>Definiując                             i                                               mamy:</a:t>
            </a:r>
            <a:endParaRPr lang="pl-PL" sz="2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5018872"/>
            <a:ext cx="1739053" cy="30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55976" y="4941168"/>
            <a:ext cx="3074497" cy="43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392334" y="5626696"/>
            <a:ext cx="7140106" cy="10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32656"/>
            <a:ext cx="8568952" cy="7920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DIT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– </a:t>
            </a:r>
            <a:r>
              <a:rPr lang="en-US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Decimation In 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Frequency</a:t>
            </a:r>
            <a:r>
              <a:rPr lang="pl-PL" sz="2500" b="1" u="sng" dirty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(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Decymacja</a:t>
            </a:r>
            <a:r>
              <a:rPr lang="en-US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 </a:t>
            </a:r>
            <a:r>
              <a:rPr lang="en-US" sz="2500" b="1" u="sng" dirty="0" err="1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Częstotilwościow</a:t>
            </a:r>
            <a:r>
              <a:rPr lang="pl-PL" sz="2500" b="1" u="sng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a):</a:t>
            </a:r>
            <a:endParaRPr lang="pl-PL" sz="2500" b="1" u="sng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16000"/>
            <a:ext cx="8229600" cy="1376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Dla tej wersji DFT graf przepływu (nazywany </a:t>
            </a:r>
            <a:r>
              <a:rPr lang="pl-PL" sz="26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motylkiem Gentleman’a-Sande’go</a:t>
            </a:r>
            <a:r>
              <a:rPr lang="pl-PL" sz="2600" dirty="0" smtClean="0"/>
              <a:t>) wygląda następująco:</a:t>
            </a:r>
            <a:endParaRPr lang="pl-PL" sz="2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889080"/>
            <a:ext cx="4758843" cy="126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44693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67544" y="764704"/>
                <a:ext cx="8229600" cy="25922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lnSpc>
                    <a:spcPct val="150000"/>
                  </a:lnSpc>
                  <a:buNone/>
                </a:pPr>
                <a:r>
                  <a:rPr lang="pl-PL" sz="2600" dirty="0" smtClean="0"/>
                  <a:t>Gdy </a:t>
                </a:r>
                <a:r>
                  <a:rPr lang="pl-PL" sz="2600" i="1" dirty="0" smtClean="0"/>
                  <a:t>N</a:t>
                </a:r>
                <a:r>
                  <a:rPr lang="pl-PL" sz="2600" dirty="0"/>
                  <a:t>-</a:t>
                </a:r>
                <a:r>
                  <a:rPr lang="pl-PL" sz="2600" dirty="0" smtClean="0"/>
                  <a:t>punktowe </a:t>
                </a:r>
                <a:r>
                  <a:rPr lang="pl-PL" sz="2600" dirty="0"/>
                  <a:t>DFT rozłoży się w zbiór </a:t>
                </a:r>
                <a:r>
                  <a:rPr lang="pl-PL" sz="2600" dirty="0" smtClean="0"/>
                  <a:t>2-punktowych </a:t>
                </a:r>
                <a:r>
                  <a:rPr lang="pl-PL" sz="2600" dirty="0"/>
                  <a:t>DFT, to wówczas liczba wymaganych operacji spadnie z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600" i="1" smtClean="0">
                            <a:latin typeface="Cambria Math"/>
                          </a:rPr>
                          <m:t>2</m:t>
                        </m:r>
                        <m:r>
                          <a:rPr lang="pl-PL" sz="2600" i="1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pl-PL" sz="26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l-PL" sz="2600" dirty="0"/>
                  <a:t> </a:t>
                </a:r>
                <a:r>
                  <a:rPr lang="pl-PL" sz="2600" dirty="0" smtClean="0"/>
                  <a:t>do </a:t>
                </a:r>
                <a14:m>
                  <m:oMath xmlns:m="http://schemas.openxmlformats.org/officeDocument/2006/math">
                    <m:r>
                      <a:rPr lang="pl-PL" sz="2600" i="1" smtClean="0">
                        <a:latin typeface="Cambria Math"/>
                      </a:rPr>
                      <m:t>N</m:t>
                    </m:r>
                    <m:sSub>
                      <m:sSubPr>
                        <m:ctrlPr>
                          <a:rPr lang="pl-PL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pl-PL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l-PL" sz="2600" i="1" smtClean="0">
                        <a:latin typeface="Cambria Math"/>
                      </a:rPr>
                      <m:t>N</m:t>
                    </m:r>
                  </m:oMath>
                </a14:m>
                <a:r>
                  <a:rPr lang="pl-PL" sz="2600" dirty="0"/>
                  <a:t> </a:t>
                </a:r>
                <a:r>
                  <a:rPr lang="pl-PL" sz="2600" dirty="0" smtClean="0"/>
                  <a:t>. </a:t>
                </a:r>
                <a:r>
                  <a:rPr lang="pl-PL" sz="2600" dirty="0"/>
                  <a:t>Stąd złożoność obliczeniowa FFT </a:t>
                </a:r>
                <a:r>
                  <a:rPr lang="pl-PL" sz="2600" dirty="0" smtClean="0"/>
                  <a:t>to </a:t>
                </a:r>
                <a14:m>
                  <m:oMath xmlns:m="http://schemas.openxmlformats.org/officeDocument/2006/math">
                    <m:r>
                      <a:rPr lang="pl-PL" sz="2600" i="1" smtClean="0">
                        <a:latin typeface="Cambria Math"/>
                      </a:rPr>
                      <m:t>O</m:t>
                    </m:r>
                    <m:r>
                      <a:rPr lang="pl-PL" sz="2600" i="1" smtClean="0">
                        <a:latin typeface="Cambria Math"/>
                      </a:rPr>
                      <m:t>(</m:t>
                    </m:r>
                    <m:r>
                      <a:rPr lang="pl-PL" sz="2600" i="1" smtClean="0">
                        <a:latin typeface="Cambria Math"/>
                      </a:rPr>
                      <m:t>N</m:t>
                    </m:r>
                    <m:sSub>
                      <m:sSubPr>
                        <m:ctrlPr>
                          <a:rPr lang="pl-PL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sz="2600" i="1">
                            <a:latin typeface="Cambria Math"/>
                          </a:rPr>
                          <m:t>log</m:t>
                        </m:r>
                      </m:e>
                      <m:sub>
                        <m:r>
                          <a:rPr lang="pl-PL" sz="26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l-PL" sz="2600" i="1" smtClean="0">
                        <a:latin typeface="Cambria Math"/>
                      </a:rPr>
                      <m:t>N</m:t>
                    </m:r>
                    <m:r>
                      <a:rPr lang="pl-PL" sz="26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l-PL" sz="2600" dirty="0" smtClean="0"/>
                  <a:t>, </a:t>
                </a:r>
                <a:r>
                  <a:rPr lang="pl-PL" sz="2600" dirty="0"/>
                  <a:t>zaś DFT liczonego z definicji 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l-PL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600" i="1" smtClean="0">
                            <a:latin typeface="Cambria Math"/>
                          </a:rPr>
                          <m:t>O</m:t>
                        </m:r>
                        <m:r>
                          <a:rPr lang="pl-PL" sz="2600" i="1" smtClean="0">
                            <a:latin typeface="Cambria Math"/>
                          </a:rPr>
                          <m:t>(</m:t>
                        </m:r>
                        <m:r>
                          <a:rPr lang="pl-PL" sz="2600" i="1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pl-PL" sz="26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60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l-PL" sz="2600" dirty="0"/>
                  <a:t>.</a:t>
                </a:r>
              </a:p>
            </p:txBody>
          </p:sp>
        </mc:Choice>
        <mc:Fallback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64704"/>
                <a:ext cx="8229600" cy="2592288"/>
              </a:xfrm>
              <a:prstGeom prst="rect">
                <a:avLst/>
              </a:prstGeom>
              <a:blipFill rotWithShape="1">
                <a:blip r:embed="rId3"/>
                <a:stretch>
                  <a:fillRect l="-1333" r="-2296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845354"/>
              </p:ext>
            </p:extLst>
          </p:nvPr>
        </p:nvGraphicFramePr>
        <p:xfrm>
          <a:off x="611560" y="4404712"/>
          <a:ext cx="7992888" cy="111252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pl-PL" b="1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128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DFT</a:t>
                      </a:r>
                      <a:endParaRPr lang="pl-PL" b="1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512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2048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8195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32768</a:t>
                      </a:r>
                      <a:endParaRPr lang="pl-P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effectLst>
                            <a:outerShdw blurRad="38100" dist="38100" dir="2700000" algn="tl">
                              <a:srgbClr xmlns:mc="http://schemas.openxmlformats.org/markup-compatibility/2006" xmlns:a14="http://schemas.microsoft.com/office/drawing/2010/main" val="000000" mc:Ignorable="">
                                <a:alpha val="43137"/>
                              </a:srgbClr>
                            </a:outerShdw>
                          </a:effectLst>
                        </a:rPr>
                        <a:t>FFT</a:t>
                      </a:r>
                      <a:endParaRPr lang="pl-PL" b="1" dirty="0">
                        <a:effectLst>
                          <a:outerShdw blurRad="38100" dist="38100" dir="2700000" algn="tl">
                            <a:srgbClr xmlns:mc="http://schemas.openxmlformats.org/markup-compatibility/2006" xmlns:a14="http://schemas.microsoft.com/office/drawing/2010/main" val="000000" mc:Ignorable="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384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896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052736"/>
            <a:ext cx="8229600" cy="2592288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190080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Dla funkcji         </a:t>
            </a:r>
            <a:r>
              <a:rPr lang="pl-PL" sz="2600" b="1" i="1" dirty="0" smtClean="0"/>
              <a:t>transformatę Fouriera</a:t>
            </a:r>
            <a:r>
              <a:rPr lang="pl-PL" sz="2600" dirty="0" smtClean="0"/>
              <a:t> definiujemy następująco: </a:t>
            </a:r>
            <a:endParaRPr lang="pl-PL" sz="2600" dirty="0"/>
          </a:p>
        </p:txBody>
      </p:sp>
      <p:sp>
        <p:nvSpPr>
          <p:cNvPr id="7" name="Rectangle 6"/>
          <p:cNvSpPr/>
          <p:nvPr/>
        </p:nvSpPr>
        <p:spPr>
          <a:xfrm>
            <a:off x="467544" y="1052736"/>
            <a:ext cx="8229600" cy="432048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0000" mc:Ignorable="">
              <a:alpha val="75000"/>
            </a:srgbClr>
          </a:solidFill>
          <a:ln w="28575">
            <a:solidFill>
              <a:srgbClr xmlns:mc="http://schemas.openxmlformats.org/markup-compatibility/2006" xmlns:a14="http://schemas.microsoft.com/office/drawing/2010/main" val="C00000" mc:Ignorable="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052736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Definicja</a:t>
            </a:r>
            <a:endParaRPr lang="pl-PL" sz="2800" dirty="0">
              <a:effectLst>
                <a:outerShdw blurRad="38100" dist="38100" dir="2700000" algn="tl">
                  <a:srgbClr xmlns:mc="http://schemas.openxmlformats.org/markup-compatibility/2006" xmlns:a14="http://schemas.microsoft.com/office/drawing/2010/main" val="000000" mc:Ignorable="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48"/>
            <a:ext cx="616154" cy="3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73008"/>
            <a:ext cx="4984559" cy="828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8864" y="407707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l-PL" sz="2600" dirty="0"/>
              <a:t>Zauważmy, </a:t>
            </a:r>
            <a:r>
              <a:rPr lang="pl-PL" sz="2600" dirty="0" smtClean="0"/>
              <a:t>  że </a:t>
            </a:r>
            <a:r>
              <a:rPr lang="pl-PL" sz="2600" dirty="0"/>
              <a:t>przy tak postawionej definicji </a:t>
            </a:r>
            <a:r>
              <a:rPr lang="pl-PL" sz="2600" dirty="0" smtClean="0"/>
              <a:t>możemy            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 </a:t>
            </a:r>
            <a:r>
              <a:rPr lang="pl-PL" sz="2600" dirty="0" smtClean="0"/>
              <a:t>          zapisać </a:t>
            </a:r>
            <a:r>
              <a:rPr lang="pl-PL" sz="2600" dirty="0"/>
              <a:t>w następujący sposób: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8" y="4797192"/>
            <a:ext cx="616154" cy="36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xmlns:mc="http://schemas.openxmlformats.org/markup-compatibility/2006" xmlns:a14="http://schemas.microsoft.com/office/drawing/2010/main" val="FFFFFF" mc:Ignorable=""/>
              </a:clrFrom>
              <a:clrTo>
                <a:srgbClr xmlns:mc="http://schemas.openxmlformats.org/markup-compatibility/2006" xmlns:a14="http://schemas.microsoft.com/office/drawing/2010/main" val="FFFFFF" mc:Ignorable="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517232"/>
            <a:ext cx="4953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9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7" grpId="0" animBg="1"/>
      <p:bldP spid="5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1067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Zastosowanie szybkiej transformaty Fouriera</a:t>
            </a:r>
          </a:p>
          <a:p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w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 analizie uszkodzeń silnika SG 112M-4</a:t>
            </a:r>
            <a:endParaRPr lang="pl-PL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30" y="2123564"/>
            <a:ext cx="501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u="sng" dirty="0" smtClean="0"/>
              <a:t>Pliki z danymi pochodzącymi ze sprawnego silnika:</a:t>
            </a:r>
            <a:endParaRPr lang="pl-PL" b="1" i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641451"/>
            <a:ext cx="74390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28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1067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Zastosowanie szybkiej transformaty Fouriera</a:t>
            </a:r>
          </a:p>
          <a:p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w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 analizie uszkodzeń silnika SG 112M-4</a:t>
            </a:r>
            <a:endParaRPr lang="pl-PL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30" y="2123564"/>
            <a:ext cx="7083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u="sng" dirty="0" smtClean="0"/>
              <a:t>Pliki z danymi pochodzącymi z silnika z jedną uszkodzoną tarczą wirnika:</a:t>
            </a:r>
            <a:endParaRPr lang="pl-PL" b="1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698601"/>
            <a:ext cx="741045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40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1067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Zastosowanie szybkiej transformaty Fouriera</a:t>
            </a:r>
          </a:p>
          <a:p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w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 analizie uszkodzeń silnika SG 112M-4</a:t>
            </a:r>
            <a:endParaRPr lang="pl-PL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530" y="2123564"/>
            <a:ext cx="777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i="1" u="sng" dirty="0" smtClean="0"/>
              <a:t>Pliki z danymi pochodzącymi z silnika z dwiema uszkodzonymi tarczami wirnika:</a:t>
            </a:r>
            <a:endParaRPr lang="pl-PL" b="1" i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708920"/>
            <a:ext cx="739140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51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1067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Zastosowanie szybkiej transformaty Fouriera</a:t>
            </a:r>
          </a:p>
          <a:p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w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 analizie uszkodzeń silnika SG 112M-4</a:t>
            </a:r>
            <a:endParaRPr lang="pl-PL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9096"/>
            <a:ext cx="7463755" cy="525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0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7106754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Zastosowanie szybkiej transformaty Fouriera</a:t>
            </a:r>
          </a:p>
          <a:p>
            <a:r>
              <a:rPr lang="pl-PL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w</a:t>
            </a:r>
            <a:r>
              <a:rPr lang="pl-P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xmlns:mc="http://schemas.openxmlformats.org/markup-compatibility/2006" xmlns:a14="http://schemas.microsoft.com/office/drawing/2010/main" val="000000" mc:Ignorable="">
                      <a:alpha val="65000"/>
                    </a:srgbClr>
                  </a:outerShdw>
                </a:effectLst>
              </a:rPr>
              <a:t> analizie uszkodzeń silnika SG 112M-4</a:t>
            </a:r>
            <a:endParaRPr lang="pl-PL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xmlns:mc="http://schemas.openxmlformats.org/markup-compatibility/2006" xmlns:a14="http://schemas.microsoft.com/office/drawing/2010/main" val="000000" mc:Ignorable="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700808"/>
            <a:ext cx="7394653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600" b="1" u="sng" dirty="0" smtClean="0"/>
              <a:t>Kolejne kolumny w pliku oznaczają:</a:t>
            </a:r>
          </a:p>
          <a:p>
            <a:endParaRPr lang="pl-PL" sz="1000" dirty="0" smtClean="0"/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Czas [s],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Natężenie w pierwszej fazie [A],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Natężenie w drugiej fazie [A],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Natężenie w trzeciej fazie [A],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Napięcie w pierwszej fazie [V],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Napięcie w drugiej fazie [V],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Napięcie w trzeciej fazie [V],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Przyspieszenie drgań [mm/s</a:t>
            </a:r>
            <a:r>
              <a:rPr lang="pl-PL" sz="2600" baseline="30000" dirty="0" smtClean="0"/>
              <a:t>2</a:t>
            </a:r>
            <a:r>
              <a:rPr lang="pl-PL" sz="2600" dirty="0" smtClean="0"/>
              <a:t>],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600" dirty="0" smtClean="0"/>
              <a:t>Wartość sygnału napięciowego,</a:t>
            </a:r>
          </a:p>
          <a:p>
            <a:r>
              <a:rPr lang="pl-PL" sz="2600" dirty="0"/>
              <a:t> </a:t>
            </a:r>
            <a:r>
              <a:rPr lang="pl-PL" sz="2600" dirty="0" smtClean="0"/>
              <a:t>    proporcjonalnego do prędkości obrotowej silnika.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95535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6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4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1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90080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800" dirty="0" smtClean="0"/>
              <a:t>W  praktyce  często  zmienna       oznacza   czas             (w sekundach), a argument transformaty           oznacza częstotliwość    (w                        ).</a:t>
            </a:r>
            <a:endParaRPr lang="pl-PL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89" y="2240888"/>
            <a:ext cx="199149" cy="18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6"/>
            <a:ext cx="145532" cy="18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11" y="3357032"/>
            <a:ext cx="151542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57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908720"/>
            <a:ext cx="8229600" cy="266429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Zauważmy, że: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6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600" dirty="0"/>
              <a:t>g</a:t>
            </a:r>
            <a:r>
              <a:rPr lang="pl-PL" sz="2600" dirty="0" smtClean="0"/>
              <a:t>dzie            jest  pewną funkcją  parzystą  zmiennej        , natomiast                jest pewną funkcją nieparzystą.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006" y="1700808"/>
            <a:ext cx="3271154" cy="3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92936"/>
            <a:ext cx="688846" cy="3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423" y="3069000"/>
            <a:ext cx="685385" cy="36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182" y="2564904"/>
            <a:ext cx="179234" cy="1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22000"/>
            <a:ext cx="197053" cy="3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5499320"/>
            <a:ext cx="8157137" cy="8100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46856" y="3906000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Arial" pitchFamily="34" charset="0"/>
              <a:buNone/>
            </a:pPr>
            <a:r>
              <a:rPr lang="pl-PL" sz="2600" dirty="0" smtClean="0"/>
              <a:t>Wtedy transformata Fouriera funkcji           redukuje się do postaci:</a:t>
            </a:r>
            <a:endParaRPr lang="pl-PL" sz="2600" dirty="0"/>
          </a:p>
        </p:txBody>
      </p:sp>
    </p:spTree>
    <p:extLst>
      <p:ext uri="{BB962C8B-B14F-4D97-AF65-F5344CB8AC3E}">
        <p14:creationId xmlns:p14="http://schemas.microsoft.com/office/powerpoint/2010/main" val="329804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3429000"/>
            <a:ext cx="8229600" cy="21602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600" dirty="0" smtClean="0"/>
              <a:t>Stąd łatwo widać, że </a:t>
            </a:r>
            <a:r>
              <a:rPr lang="pl-PL" sz="2600" dirty="0"/>
              <a:t>jeżeli funkcja jest parzysta, to jej transformata jest parzysta, a jeżeli funkcja jest nieparzysta, to jej transformata jest również nieparzysta.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2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5499320"/>
            <a:ext cx="8157137" cy="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87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-4.72222E-6 -0.5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60648"/>
            <a:ext cx="7560840" cy="36004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2"/>
              </a:gs>
            </a:gsLst>
            <a:lin ang="16200000" scaled="1"/>
            <a:tileRect/>
          </a:gra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>
                <a:effectLst>
                  <a:outerShdw blurRad="38100" dist="38100" dir="2700000" algn="tl">
                    <a:srgbClr xmlns:mc="http://schemas.openxmlformats.org/markup-compatibility/2006" xmlns:a14="http://schemas.microsoft.com/office/drawing/2010/main" val="000000" mc:Ignorable="">
                      <a:alpha val="43137"/>
                    </a:srgbClr>
                  </a:outerShdw>
                </a:effectLst>
              </a:rPr>
              <a:t>Własności transformaty Fouriera</a:t>
            </a:r>
            <a:endParaRPr lang="pl-PL" sz="2000" dirty="0"/>
          </a:p>
        </p:txBody>
      </p:sp>
      <p:pic>
        <p:nvPicPr>
          <p:cNvPr id="14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980728"/>
            <a:ext cx="7577138" cy="540691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987667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5"/>
          <p:cNvGrpSpPr/>
          <p:nvPr/>
        </p:nvGrpSpPr>
        <p:grpSpPr>
          <a:xfrm>
            <a:off x="707466" y="157841"/>
            <a:ext cx="7729069" cy="6542318"/>
            <a:chOff x="1142976" y="0"/>
            <a:chExt cx="7729069" cy="654231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42976" y="0"/>
              <a:ext cx="7729069" cy="4429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28728" y="4357694"/>
              <a:ext cx="7239023" cy="2184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504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16632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dirty="0" smtClean="0"/>
              <a:t>Niech             i              będą transformatami Fouriera funkcji     </a:t>
            </a:r>
          </a:p>
          <a:p>
            <a:pPr marL="0" indent="0" algn="just">
              <a:buNone/>
            </a:pPr>
            <a:r>
              <a:rPr lang="pl-PL" sz="2400" dirty="0"/>
              <a:t> </a:t>
            </a:r>
            <a:r>
              <a:rPr lang="pl-PL" sz="2400" dirty="0" smtClean="0"/>
              <a:t>          i            , odpowiednio.  Wtedy:</a:t>
            </a:r>
            <a:endParaRPr lang="pl-PL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000"/>
            <a:ext cx="482857" cy="3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62000"/>
            <a:ext cx="542596" cy="34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20688"/>
            <a:ext cx="554539" cy="3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20688"/>
            <a:ext cx="538961" cy="3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7"/>
          <a:srcRect l="724" t="1149" r="867" b="2929"/>
          <a:stretch/>
        </p:blipFill>
        <p:spPr bwMode="auto">
          <a:xfrm>
            <a:off x="2160000" y="1196752"/>
            <a:ext cx="4932000" cy="529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5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1108</Words>
  <Application>Microsoft Office PowerPoint</Application>
  <PresentationFormat>On-screen Show (4:3)</PresentationFormat>
  <Paragraphs>111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Transformata Fouriera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Własności transformaty Fouriera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Instytut Matematyki UJ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Transformata Fouriera</dc:title>
  <dc:creator>Krzysztof Kolago</dc:creator>
  <cp:lastModifiedBy>Krzysztof Kolago</cp:lastModifiedBy>
  <cp:revision>60</cp:revision>
  <dcterms:created xsi:type="dcterms:W3CDTF">2010-01-02T21:58:37Z</dcterms:created>
  <dcterms:modified xsi:type="dcterms:W3CDTF">2010-01-13T17:47:28Z</dcterms:modified>
</cp:coreProperties>
</file>